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notesMasterIdLst>
    <p:notesMasterId r:id="rId29"/>
  </p:notesMasterIdLst>
  <p:sldIdLst>
    <p:sldId id="260" r:id="rId2"/>
    <p:sldId id="267" r:id="rId3"/>
    <p:sldId id="288" r:id="rId4"/>
    <p:sldId id="268" r:id="rId5"/>
    <p:sldId id="257" r:id="rId6"/>
    <p:sldId id="258" r:id="rId7"/>
    <p:sldId id="259" r:id="rId8"/>
    <p:sldId id="284" r:id="rId9"/>
    <p:sldId id="264" r:id="rId10"/>
    <p:sldId id="265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66" r:id="rId21"/>
    <p:sldId id="279" r:id="rId22"/>
    <p:sldId id="269" r:id="rId23"/>
    <p:sldId id="280" r:id="rId24"/>
    <p:sldId id="286" r:id="rId25"/>
    <p:sldId id="287" r:id="rId26"/>
    <p:sldId id="283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AF9"/>
    <a:srgbClr val="E50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111" d="100"/>
          <a:sy n="111" d="100"/>
        </p:scale>
        <p:origin x="6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31B2F-D7AA-9846-A3C2-97783F3ECF4E}" type="datetimeFigureOut">
              <a:rPr lang="en-US" smtClean="0"/>
              <a:t>9/25/19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D6792-A1EF-8844-86F9-BBD684E5B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08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電腦是學習圖片的特徵來辨識圖片</a:t>
            </a:r>
            <a:endParaRPr lang="en-US" altLang="zh-TW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卷積</a:t>
            </a:r>
            <a:r>
              <a:rPr lang="en-US" altLang="zh-TW" dirty="0"/>
              <a:t>: </a:t>
            </a:r>
            <a:r>
              <a:rPr lang="zh-CN" altLang="en-US" dirty="0"/>
              <a:t>抓取特徵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D6792-A1EF-8844-86F9-BBD684E5BD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068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why called feature extraction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D6792-A1EF-8844-86F9-BBD684E5BD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84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memorizing vocabulary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D6792-A1EF-8844-86F9-BBD684E5BD8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38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CN"/>
              <a:t>Training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en-US" dirty="0"/>
              <a:t>Predicting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D6792-A1EF-8844-86F9-BBD684E5BD8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12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D6792-A1EF-8844-86F9-BBD684E5BD8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297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84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09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63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098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20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429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11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45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56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36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623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DA835-FD10-4D49-8DD0-3A3E969E8102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520EE-A8FF-9041-B5A8-C5934115D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7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020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DAC275-696E-F541-A852-1A6AA06185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訓練</a:t>
            </a:r>
            <a:r>
              <a:rPr lang="en-US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CNN</a:t>
            </a:r>
            <a:r>
              <a:rPr lang="zh-CN" altLang="en-US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辨識選課系統驗證碼</a:t>
            </a:r>
            <a:endParaRPr 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0B2F94D-A835-634C-AD81-7CB1DC94C1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DEMO</a:t>
            </a:r>
          </a:p>
          <a:p>
            <a:r>
              <a:rPr lang="en-US" altLang="zh-CN" sz="2000" dirty="0"/>
              <a:t>by Andy Wu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C659CF-D1ED-D940-A7EB-EBAF6CC59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92" y="5403594"/>
            <a:ext cx="2767208" cy="11714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60DA4B-D89B-BB46-8A26-1F6F2C9D2E4D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15E14B-225C-2248-9B36-5E92A59EA35F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8EF655-E6AB-DD48-95A9-A0FA6CE9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619" y="5850144"/>
            <a:ext cx="1525189" cy="4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4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14C6-8929-4D43-9F47-3F428D7A8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使用不同的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filter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過濾出不同的特徵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0EBD69-420E-174D-AA6C-EBDB27D7F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2910" y="1825625"/>
            <a:ext cx="8926179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42AD3F-4966-0341-A881-343F779E905A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4B51F6-8855-4F40-A778-2E628616C866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43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E95FE-2B44-1B46-A6C6-C4417C217D96}"/>
              </a:ext>
            </a:extLst>
          </p:cNvPr>
          <p:cNvSpPr/>
          <p:nvPr/>
        </p:nvSpPr>
        <p:spPr>
          <a:xfrm flipV="1">
            <a:off x="5472655" y="1690688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FF5094-2E75-5A45-85CA-51C3EE590354}"/>
              </a:ext>
            </a:extLst>
          </p:cNvPr>
          <p:cNvSpPr/>
          <p:nvPr/>
        </p:nvSpPr>
        <p:spPr>
          <a:xfrm flipV="1">
            <a:off x="1041400" y="2696638"/>
            <a:ext cx="2946400" cy="646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274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5642-A39B-C040-A32F-A93C0F3B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什麼是池化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40B11-D2AF-744A-9D41-D5C467B83006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42A158-159A-BF49-9558-7A47D9CD21DA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9EB8C4-243A-BF4D-8E38-77F5193D5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41"/>
          <a:stretch/>
        </p:blipFill>
        <p:spPr>
          <a:xfrm>
            <a:off x="1244009" y="1918653"/>
            <a:ext cx="9399182" cy="426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37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E95FE-2B44-1B46-A6C6-C4417C217D96}"/>
              </a:ext>
            </a:extLst>
          </p:cNvPr>
          <p:cNvSpPr/>
          <p:nvPr/>
        </p:nvSpPr>
        <p:spPr>
          <a:xfrm flipV="1">
            <a:off x="5472655" y="2541300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FF5094-2E75-5A45-85CA-51C3EE590354}"/>
              </a:ext>
            </a:extLst>
          </p:cNvPr>
          <p:cNvSpPr/>
          <p:nvPr/>
        </p:nvSpPr>
        <p:spPr>
          <a:xfrm flipV="1">
            <a:off x="1041400" y="3260163"/>
            <a:ext cx="2946400" cy="646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193A77-D0C9-DE42-9983-74DCF3F85028}"/>
              </a:ext>
            </a:extLst>
          </p:cNvPr>
          <p:cNvSpPr/>
          <p:nvPr/>
        </p:nvSpPr>
        <p:spPr>
          <a:xfrm flipV="1">
            <a:off x="5472655" y="5054128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95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5642-A39B-C040-A32F-A93C0F3B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40B11-D2AF-744A-9D41-D5C467B83006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42A158-159A-BF49-9558-7A47D9CD21DA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CDBD1-1021-C44C-AA78-6FABFA1CC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537" y="3555922"/>
            <a:ext cx="9390926" cy="30468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650410-15B7-6845-B0F3-A5AB4A20C65B}"/>
              </a:ext>
            </a:extLst>
          </p:cNvPr>
          <p:cNvSpPr txBox="1"/>
          <p:nvPr/>
        </p:nvSpPr>
        <p:spPr>
          <a:xfrm>
            <a:off x="1041990" y="1335403"/>
            <a:ext cx="11150009" cy="2240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隨機把一些在神經網路裡面傳遞的數據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deactivate</a:t>
            </a:r>
            <a:b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讓神經元每次只學習到部份的數據特徵</a:t>
            </a:r>
            <a:endParaRPr lang="en-US" altLang="zh-CN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這樣做的好處是使每個特徵都有被學習到</a:t>
            </a:r>
            <a:b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不讓神經網路過度依賴部份的數據特徵</a:t>
            </a:r>
            <a:endParaRPr lang="en-US" altLang="zh-CN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36814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E95FE-2B44-1B46-A6C6-C4417C217D96}"/>
              </a:ext>
            </a:extLst>
          </p:cNvPr>
          <p:cNvSpPr/>
          <p:nvPr/>
        </p:nvSpPr>
        <p:spPr>
          <a:xfrm flipV="1">
            <a:off x="5472655" y="3349375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FF5094-2E75-5A45-85CA-51C3EE590354}"/>
              </a:ext>
            </a:extLst>
          </p:cNvPr>
          <p:cNvSpPr/>
          <p:nvPr/>
        </p:nvSpPr>
        <p:spPr>
          <a:xfrm flipV="1">
            <a:off x="1041400" y="3823691"/>
            <a:ext cx="2946400" cy="646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87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5642-A39B-C040-A32F-A93C0F3B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40B11-D2AF-744A-9D41-D5C467B83006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42A158-159A-BF49-9558-7A47D9CD21DA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C57C3A-E618-7B4E-AE97-C637B4F31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150" y="2148071"/>
            <a:ext cx="8175699" cy="35874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021393-0180-A544-AA44-45B4C69E249E}"/>
              </a:ext>
            </a:extLst>
          </p:cNvPr>
          <p:cNvSpPr/>
          <p:nvPr/>
        </p:nvSpPr>
        <p:spPr>
          <a:xfrm>
            <a:off x="7666074" y="5018567"/>
            <a:ext cx="2275368" cy="265814"/>
          </a:xfrm>
          <a:prstGeom prst="rect">
            <a:avLst/>
          </a:prstGeom>
          <a:solidFill>
            <a:srgbClr val="FCFA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E11317-CD38-D64C-80ED-91D547FF1942}"/>
              </a:ext>
            </a:extLst>
          </p:cNvPr>
          <p:cNvSpPr/>
          <p:nvPr/>
        </p:nvSpPr>
        <p:spPr>
          <a:xfrm>
            <a:off x="2250559" y="5167312"/>
            <a:ext cx="2275368" cy="265814"/>
          </a:xfrm>
          <a:prstGeom prst="rect">
            <a:avLst/>
          </a:prstGeom>
          <a:solidFill>
            <a:srgbClr val="FCFA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14 x 8 x 64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8DFDE5-5CBD-7C4D-BB26-5D0291EFD130}"/>
              </a:ext>
            </a:extLst>
          </p:cNvPr>
          <p:cNvSpPr/>
          <p:nvPr/>
        </p:nvSpPr>
        <p:spPr>
          <a:xfrm>
            <a:off x="7581015" y="5111249"/>
            <a:ext cx="2275368" cy="265814"/>
          </a:xfrm>
          <a:prstGeom prst="rect">
            <a:avLst/>
          </a:prstGeom>
          <a:solidFill>
            <a:srgbClr val="FCFA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7168</a:t>
            </a:r>
          </a:p>
        </p:txBody>
      </p:sp>
    </p:spTree>
    <p:extLst>
      <p:ext uri="{BB962C8B-B14F-4D97-AF65-F5344CB8AC3E}">
        <p14:creationId xmlns:p14="http://schemas.microsoft.com/office/powerpoint/2010/main" val="3911240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E95FE-2B44-1B46-A6C6-C4417C217D96}"/>
              </a:ext>
            </a:extLst>
          </p:cNvPr>
          <p:cNvSpPr/>
          <p:nvPr/>
        </p:nvSpPr>
        <p:spPr>
          <a:xfrm flipV="1">
            <a:off x="5472655" y="4199984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FF5094-2E75-5A45-85CA-51C3EE590354}"/>
              </a:ext>
            </a:extLst>
          </p:cNvPr>
          <p:cNvSpPr/>
          <p:nvPr/>
        </p:nvSpPr>
        <p:spPr>
          <a:xfrm flipV="1">
            <a:off x="1041400" y="4355326"/>
            <a:ext cx="2946400" cy="646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B06697-D8AD-364B-97CD-7CD3F1461589}"/>
              </a:ext>
            </a:extLst>
          </p:cNvPr>
          <p:cNvSpPr/>
          <p:nvPr/>
        </p:nvSpPr>
        <p:spPr>
          <a:xfrm flipV="1">
            <a:off x="5472655" y="5760485"/>
            <a:ext cx="5308600" cy="90365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540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5642-A39B-C040-A32F-A93C0F3B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40B11-D2AF-744A-9D41-D5C467B83006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42A158-159A-BF49-9558-7A47D9CD21DA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C6DB1-4A75-8847-B531-C14EA108D0F4}"/>
              </a:ext>
            </a:extLst>
          </p:cNvPr>
          <p:cNvSpPr txBox="1"/>
          <p:nvPr/>
        </p:nvSpPr>
        <p:spPr>
          <a:xfrm>
            <a:off x="998869" y="1520759"/>
            <a:ext cx="7560340" cy="1132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</a:t>
            </a:r>
            <a:r>
              <a:rPr lang="en-US" altLang="zh-CN" sz="2400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keras</a:t>
            </a: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套件的函式名稱</a:t>
            </a:r>
            <a:endParaRPr lang="en-US" altLang="zh-CN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實際行為是建立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全連接層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(fully connected layer)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64DBA5-9D4B-BD46-B967-6B202CB3180C}"/>
              </a:ext>
            </a:extLst>
          </p:cNvPr>
          <p:cNvGrpSpPr/>
          <p:nvPr/>
        </p:nvGrpSpPr>
        <p:grpSpPr>
          <a:xfrm>
            <a:off x="2923953" y="2826082"/>
            <a:ext cx="8346558" cy="3870785"/>
            <a:chOff x="2923953" y="2698488"/>
            <a:chExt cx="8346558" cy="387078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74CBCA3-8577-9745-83D4-1D26AAFBE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23953" y="2698488"/>
              <a:ext cx="7881236" cy="387078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3BFD5B-0B29-B34D-812D-95A063D33041}"/>
                </a:ext>
              </a:extLst>
            </p:cNvPr>
            <p:cNvSpPr/>
            <p:nvPr/>
          </p:nvSpPr>
          <p:spPr>
            <a:xfrm>
              <a:off x="2923953" y="5720316"/>
              <a:ext cx="1541721" cy="38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38229A-9B58-854A-B827-EC3B01181A0B}"/>
                </a:ext>
              </a:extLst>
            </p:cNvPr>
            <p:cNvSpPr/>
            <p:nvPr/>
          </p:nvSpPr>
          <p:spPr>
            <a:xfrm>
              <a:off x="4299097" y="6144794"/>
              <a:ext cx="4968950" cy="38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4C38636-24DD-0941-9FE8-357D1B1AC07C}"/>
                </a:ext>
              </a:extLst>
            </p:cNvPr>
            <p:cNvSpPr/>
            <p:nvPr/>
          </p:nvSpPr>
          <p:spPr>
            <a:xfrm>
              <a:off x="9005776" y="5066736"/>
              <a:ext cx="2264735" cy="3827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61901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</p:spTree>
    <p:extLst>
      <p:ext uri="{BB962C8B-B14F-4D97-AF65-F5344CB8AC3E}">
        <p14:creationId xmlns:p14="http://schemas.microsoft.com/office/powerpoint/2010/main" val="2639859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安裝</a:t>
            </a:r>
            <a:r>
              <a:rPr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dependencies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2ED1CF-830B-9E4A-9BB3-E741F3B94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  <a:p>
            <a:pPr lvl="1"/>
            <a:r>
              <a:rPr lang="en-US" dirty="0"/>
              <a:t>Python 3.5 (</a:t>
            </a:r>
            <a:r>
              <a:rPr lang="zh-CN" altLang="en-US" dirty="0"/>
              <a:t>我測試時用的能跑的版本</a:t>
            </a:r>
            <a:r>
              <a:rPr lang="en-US" dirty="0"/>
              <a:t>)</a:t>
            </a:r>
            <a:endParaRPr lang="en-US" altLang="zh-CN" dirty="0"/>
          </a:p>
          <a:p>
            <a:r>
              <a:rPr lang="en-US" dirty="0"/>
              <a:t>pip install </a:t>
            </a:r>
            <a:r>
              <a:rPr lang="en-US" dirty="0" err="1"/>
              <a:t>numpy</a:t>
            </a:r>
            <a:endParaRPr lang="en-US" dirty="0"/>
          </a:p>
          <a:p>
            <a:r>
              <a:rPr lang="en-US" dirty="0"/>
              <a:t>pip install </a:t>
            </a:r>
            <a:r>
              <a:rPr lang="en-US" dirty="0" err="1"/>
              <a:t>scikit</a:t>
            </a:r>
            <a:r>
              <a:rPr lang="en-US" dirty="0"/>
              <a:t>-learn </a:t>
            </a:r>
            <a:r>
              <a:rPr lang="en-US" sz="2400" dirty="0"/>
              <a:t>(</a:t>
            </a:r>
            <a:r>
              <a:rPr lang="zh-CN" altLang="en-US" sz="2400" dirty="0"/>
              <a:t>將資料分成</a:t>
            </a:r>
            <a:r>
              <a:rPr lang="en-US" altLang="zh-CN" sz="2400" dirty="0"/>
              <a:t>test data</a:t>
            </a:r>
            <a:r>
              <a:rPr lang="zh-CN" altLang="en-US" sz="2400" dirty="0"/>
              <a:t>、</a:t>
            </a:r>
            <a:r>
              <a:rPr lang="en-US" altLang="zh-CN" sz="2400" dirty="0"/>
              <a:t>train data</a:t>
            </a:r>
            <a:r>
              <a:rPr lang="zh-CN" altLang="en-US" sz="2400" dirty="0"/>
              <a:t>用的</a:t>
            </a:r>
            <a:r>
              <a:rPr lang="en-US" sz="2400" dirty="0"/>
              <a:t>)</a:t>
            </a:r>
          </a:p>
          <a:p>
            <a:r>
              <a:rPr lang="en-US" dirty="0"/>
              <a:t>pip install </a:t>
            </a:r>
            <a:r>
              <a:rPr lang="en-US" dirty="0" err="1"/>
              <a:t>tensorflow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897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B868-E81E-E54D-8393-1589A39A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還是太抽象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r>
              <a:rPr lang="zh-TW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來個比較立體的概念圖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56EB84-5904-FD48-8ADD-6BEC84FCC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8047" y="2643298"/>
            <a:ext cx="8895906" cy="29932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0CA3CB4-B742-6848-B0E9-486CE8734249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602BF8-0CA6-3446-9820-06B939B91C49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8AB83E-ED26-8B49-B660-E77359A4C3C8}"/>
              </a:ext>
            </a:extLst>
          </p:cNvPr>
          <p:cNvSpPr txBox="1"/>
          <p:nvPr/>
        </p:nvSpPr>
        <p:spPr>
          <a:xfrm>
            <a:off x="6096000" y="6035955"/>
            <a:ext cx="6000307" cy="456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i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網路抓的示意圖，該結構與我們</a:t>
            </a:r>
            <a:r>
              <a:rPr lang="en-US" altLang="zh-CN" i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model</a:t>
            </a:r>
            <a:r>
              <a:rPr lang="zh-CN" altLang="en-US" i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的結構有些微差異</a:t>
            </a:r>
            <a:endParaRPr lang="en-US" i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65143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B868-E81E-E54D-8393-1589A39A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model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講完了。我們的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input data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呢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CA3CB4-B742-6848-B0E9-486CE8734249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602BF8-0CA6-3446-9820-06B939B91C49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80BF94F-6FE6-F44E-8689-C011EAF16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7125" y="2077238"/>
            <a:ext cx="4312486" cy="1149996"/>
          </a:xfrm>
        </p:spPr>
      </p:pic>
      <p:sp>
        <p:nvSpPr>
          <p:cNvPr id="11" name="Left Bracket 10">
            <a:extLst>
              <a:ext uri="{FF2B5EF4-FFF2-40B4-BE49-F238E27FC236}">
                <a16:creationId xmlns:a16="http://schemas.microsoft.com/office/drawing/2014/main" id="{3CB66A16-DE64-FD45-B8C5-D40C02BCB0F0}"/>
              </a:ext>
            </a:extLst>
          </p:cNvPr>
          <p:cNvSpPr/>
          <p:nvPr/>
        </p:nvSpPr>
        <p:spPr>
          <a:xfrm rot="5400000">
            <a:off x="5654786" y="-204523"/>
            <a:ext cx="137161" cy="4312487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A3E9C8AD-C748-A044-AAFC-630611DF296D}"/>
              </a:ext>
            </a:extLst>
          </p:cNvPr>
          <p:cNvSpPr/>
          <p:nvPr/>
        </p:nvSpPr>
        <p:spPr>
          <a:xfrm>
            <a:off x="3327991" y="2078741"/>
            <a:ext cx="128338" cy="1148494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64309-CF4F-ED4A-BCAC-343D44B7770D}"/>
              </a:ext>
            </a:extLst>
          </p:cNvPr>
          <p:cNvSpPr txBox="1"/>
          <p:nvPr/>
        </p:nvSpPr>
        <p:spPr>
          <a:xfrm>
            <a:off x="5251512" y="1505199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120px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90683-67C7-AA47-9158-010D6ABD8783}"/>
              </a:ext>
            </a:extLst>
          </p:cNvPr>
          <p:cNvSpPr txBox="1"/>
          <p:nvPr/>
        </p:nvSpPr>
        <p:spPr>
          <a:xfrm>
            <a:off x="2684597" y="248812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32px</a:t>
            </a:r>
          </a:p>
        </p:txBody>
      </p:sp>
    </p:spTree>
    <p:extLst>
      <p:ext uri="{BB962C8B-B14F-4D97-AF65-F5344CB8AC3E}">
        <p14:creationId xmlns:p14="http://schemas.microsoft.com/office/powerpoint/2010/main" val="2869612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B868-E81E-E54D-8393-1589A39A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model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講完了。我們的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input data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呢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CA3CB4-B742-6848-B0E9-486CE8734249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602BF8-0CA6-3446-9820-06B939B91C49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80BF94F-6FE6-F44E-8689-C011EAF169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7125" y="2077238"/>
            <a:ext cx="4312486" cy="1149996"/>
          </a:xfrm>
        </p:spPr>
      </p:pic>
      <p:sp>
        <p:nvSpPr>
          <p:cNvPr id="11" name="Left Bracket 10">
            <a:extLst>
              <a:ext uri="{FF2B5EF4-FFF2-40B4-BE49-F238E27FC236}">
                <a16:creationId xmlns:a16="http://schemas.microsoft.com/office/drawing/2014/main" id="{3CB66A16-DE64-FD45-B8C5-D40C02BCB0F0}"/>
              </a:ext>
            </a:extLst>
          </p:cNvPr>
          <p:cNvSpPr/>
          <p:nvPr/>
        </p:nvSpPr>
        <p:spPr>
          <a:xfrm rot="5400000">
            <a:off x="5654786" y="-204523"/>
            <a:ext cx="137161" cy="4312487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A3E9C8AD-C748-A044-AAFC-630611DF296D}"/>
              </a:ext>
            </a:extLst>
          </p:cNvPr>
          <p:cNvSpPr/>
          <p:nvPr/>
        </p:nvSpPr>
        <p:spPr>
          <a:xfrm>
            <a:off x="3327991" y="2078741"/>
            <a:ext cx="128338" cy="1148494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64309-CF4F-ED4A-BCAC-343D44B7770D}"/>
              </a:ext>
            </a:extLst>
          </p:cNvPr>
          <p:cNvSpPr txBox="1"/>
          <p:nvPr/>
        </p:nvSpPr>
        <p:spPr>
          <a:xfrm>
            <a:off x="5251512" y="1505199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120px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90683-67C7-AA47-9158-010D6ABD8783}"/>
              </a:ext>
            </a:extLst>
          </p:cNvPr>
          <p:cNvSpPr txBox="1"/>
          <p:nvPr/>
        </p:nvSpPr>
        <p:spPr>
          <a:xfrm>
            <a:off x="2684597" y="248812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32px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C7084E-BE75-884E-B001-59553C738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7125" y="4733690"/>
            <a:ext cx="4312485" cy="1149996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C5C0EA2-00CC-694E-8EFE-7FDD8459C59B}"/>
              </a:ext>
            </a:extLst>
          </p:cNvPr>
          <p:cNvSpPr/>
          <p:nvPr/>
        </p:nvSpPr>
        <p:spPr>
          <a:xfrm rot="5400000">
            <a:off x="5295102" y="3623093"/>
            <a:ext cx="856527" cy="71473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7C72C9-2B6C-C342-BEB5-69E09C983DC5}"/>
              </a:ext>
            </a:extLst>
          </p:cNvPr>
          <p:cNvSpPr txBox="1"/>
          <p:nvPr/>
        </p:nvSpPr>
        <p:spPr>
          <a:xfrm>
            <a:off x="6227180" y="378013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轉成灰階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72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B868-E81E-E54D-8393-1589A39A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model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講完了。我們的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input data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呢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CA3CB4-B742-6848-B0E9-486CE8734249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602BF8-0CA6-3446-9820-06B939B91C49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FC7084E-BE75-884E-B001-59553C738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125" y="2077238"/>
            <a:ext cx="4312485" cy="1149996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C5C0EA2-00CC-694E-8EFE-7FDD8459C59B}"/>
              </a:ext>
            </a:extLst>
          </p:cNvPr>
          <p:cNvSpPr/>
          <p:nvPr/>
        </p:nvSpPr>
        <p:spPr>
          <a:xfrm rot="5400000">
            <a:off x="5295102" y="3623093"/>
            <a:ext cx="856527" cy="71473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7C72C9-2B6C-C342-BEB5-69E09C983DC5}"/>
              </a:ext>
            </a:extLst>
          </p:cNvPr>
          <p:cNvSpPr txBox="1"/>
          <p:nvPr/>
        </p:nvSpPr>
        <p:spPr>
          <a:xfrm>
            <a:off x="6227180" y="37801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把每一碼拆開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4E0DD3-81B0-C94C-B8D6-746A65611489}"/>
              </a:ext>
            </a:extLst>
          </p:cNvPr>
          <p:cNvGrpSpPr/>
          <p:nvPr/>
        </p:nvGrpSpPr>
        <p:grpSpPr>
          <a:xfrm>
            <a:off x="2784110" y="4806932"/>
            <a:ext cx="5878509" cy="1161514"/>
            <a:chOff x="1810667" y="4785006"/>
            <a:chExt cx="5878509" cy="116151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E97CE85-AF03-8545-8DE7-DF4B6F41E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0667" y="4785009"/>
              <a:ext cx="725945" cy="116151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9DDEAA1-D3CF-9E41-BBCA-D311DB555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41180" y="4785008"/>
              <a:ext cx="725944" cy="116151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2A5405C-948A-024B-BAD6-13E241AD6A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71693" y="4785007"/>
              <a:ext cx="725944" cy="116151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0222285D-75C7-8844-846F-816FC28C49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02206" y="4785007"/>
              <a:ext cx="725944" cy="116151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7AB4D05-123D-224C-A832-23ED0681F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32719" y="4785007"/>
              <a:ext cx="725944" cy="116151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E0DDB69-FB30-3A4C-A04C-E40A9C51B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63232" y="4785006"/>
              <a:ext cx="725944" cy="1161511"/>
            </a:xfrm>
            <a:prstGeom prst="rect">
              <a:avLst/>
            </a:prstGeom>
          </p:spPr>
        </p:pic>
      </p:grpSp>
      <p:sp>
        <p:nvSpPr>
          <p:cNvPr id="24" name="Left Bracket 23">
            <a:extLst>
              <a:ext uri="{FF2B5EF4-FFF2-40B4-BE49-F238E27FC236}">
                <a16:creationId xmlns:a16="http://schemas.microsoft.com/office/drawing/2014/main" id="{219E98AD-5B9B-DC44-872E-2E578FEFE632}"/>
              </a:ext>
            </a:extLst>
          </p:cNvPr>
          <p:cNvSpPr/>
          <p:nvPr/>
        </p:nvSpPr>
        <p:spPr>
          <a:xfrm rot="5400000">
            <a:off x="3102063" y="4323494"/>
            <a:ext cx="90037" cy="725945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D0BA4E-9103-2B48-B281-7E9FD7370579}"/>
              </a:ext>
            </a:extLst>
          </p:cNvPr>
          <p:cNvSpPr txBox="1"/>
          <p:nvPr/>
        </p:nvSpPr>
        <p:spPr>
          <a:xfrm>
            <a:off x="2829430" y="4244298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20px</a:t>
            </a:r>
          </a:p>
        </p:txBody>
      </p:sp>
      <p:sp>
        <p:nvSpPr>
          <p:cNvPr id="26" name="Left Bracket 25">
            <a:extLst>
              <a:ext uri="{FF2B5EF4-FFF2-40B4-BE49-F238E27FC236}">
                <a16:creationId xmlns:a16="http://schemas.microsoft.com/office/drawing/2014/main" id="{6709F4FA-C15A-584F-92A3-1CE73B1E51A0}"/>
              </a:ext>
            </a:extLst>
          </p:cNvPr>
          <p:cNvSpPr/>
          <p:nvPr/>
        </p:nvSpPr>
        <p:spPr>
          <a:xfrm rot="5400000">
            <a:off x="5654786" y="-204523"/>
            <a:ext cx="137161" cy="4312487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ket 26">
            <a:extLst>
              <a:ext uri="{FF2B5EF4-FFF2-40B4-BE49-F238E27FC236}">
                <a16:creationId xmlns:a16="http://schemas.microsoft.com/office/drawing/2014/main" id="{539AE6EF-97D6-4C4E-9588-F80632ADED04}"/>
              </a:ext>
            </a:extLst>
          </p:cNvPr>
          <p:cNvSpPr/>
          <p:nvPr/>
        </p:nvSpPr>
        <p:spPr>
          <a:xfrm>
            <a:off x="3327991" y="2078741"/>
            <a:ext cx="128338" cy="1148494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31E57B-E999-0F4B-A970-BC39A306D341}"/>
              </a:ext>
            </a:extLst>
          </p:cNvPr>
          <p:cNvSpPr txBox="1"/>
          <p:nvPr/>
        </p:nvSpPr>
        <p:spPr>
          <a:xfrm>
            <a:off x="5251512" y="1505199"/>
            <a:ext cx="752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120px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D57538-EE60-5142-8A88-18852FF5D3CF}"/>
              </a:ext>
            </a:extLst>
          </p:cNvPr>
          <p:cNvSpPr txBox="1"/>
          <p:nvPr/>
        </p:nvSpPr>
        <p:spPr>
          <a:xfrm>
            <a:off x="2684597" y="2488123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32px</a:t>
            </a:r>
          </a:p>
        </p:txBody>
      </p:sp>
      <p:sp>
        <p:nvSpPr>
          <p:cNvPr id="30" name="Left Bracket 29">
            <a:extLst>
              <a:ext uri="{FF2B5EF4-FFF2-40B4-BE49-F238E27FC236}">
                <a16:creationId xmlns:a16="http://schemas.microsoft.com/office/drawing/2014/main" id="{38278371-A8AB-7F40-92EB-9689765491AB}"/>
              </a:ext>
            </a:extLst>
          </p:cNvPr>
          <p:cNvSpPr/>
          <p:nvPr/>
        </p:nvSpPr>
        <p:spPr>
          <a:xfrm>
            <a:off x="2556259" y="4816404"/>
            <a:ext cx="128338" cy="1148494"/>
          </a:xfrm>
          <a:prstGeom prst="lef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BDD96A-A5A3-6746-809A-05708BB0EF7E}"/>
              </a:ext>
            </a:extLst>
          </p:cNvPr>
          <p:cNvSpPr txBox="1"/>
          <p:nvPr/>
        </p:nvSpPr>
        <p:spPr>
          <a:xfrm>
            <a:off x="1875234" y="5202469"/>
            <a:ext cx="63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32px</a:t>
            </a:r>
          </a:p>
        </p:txBody>
      </p:sp>
    </p:spTree>
    <p:extLst>
      <p:ext uri="{BB962C8B-B14F-4D97-AF65-F5344CB8AC3E}">
        <p14:creationId xmlns:p14="http://schemas.microsoft.com/office/powerpoint/2010/main" val="2686566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丟入神經網路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0811" b="-1"/>
          <a:stretch/>
        </p:blipFill>
        <p:spPr>
          <a:xfrm>
            <a:off x="6677740" y="1435261"/>
            <a:ext cx="3759571" cy="517218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2EB5357-C46F-D34B-A1A6-0AD93D723DAB}"/>
              </a:ext>
            </a:extLst>
          </p:cNvPr>
          <p:cNvGrpSpPr/>
          <p:nvPr/>
        </p:nvGrpSpPr>
        <p:grpSpPr>
          <a:xfrm>
            <a:off x="7605706" y="524060"/>
            <a:ext cx="1903637" cy="376133"/>
            <a:chOff x="1810667" y="4785006"/>
            <a:chExt cx="5878509" cy="116151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6A321F2-1F11-1D44-A7DE-C02F78445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10667" y="4785009"/>
              <a:ext cx="725945" cy="116151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39EAB26-FA81-BC46-828F-B40C04300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41180" y="4785008"/>
              <a:ext cx="725944" cy="116151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AB6BB2E-2DBC-0E4C-8CD2-5330EA74A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71693" y="4785007"/>
              <a:ext cx="725944" cy="1161511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5B7CABA-0BA5-B546-913F-B87235CBEAB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02206" y="4785007"/>
              <a:ext cx="725944" cy="116151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E83D7F0-4924-AB4F-AB91-D8AB549E5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32719" y="4785007"/>
              <a:ext cx="725944" cy="116151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E72C447-4062-E74A-8516-F6DD24413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63232" y="4785006"/>
              <a:ext cx="725944" cy="1161511"/>
            </a:xfrm>
            <a:prstGeom prst="rect">
              <a:avLst/>
            </a:prstGeom>
          </p:spPr>
        </p:pic>
      </p:grpSp>
      <p:sp>
        <p:nvSpPr>
          <p:cNvPr id="16" name="Right Arrow 15">
            <a:extLst>
              <a:ext uri="{FF2B5EF4-FFF2-40B4-BE49-F238E27FC236}">
                <a16:creationId xmlns:a16="http://schemas.microsoft.com/office/drawing/2014/main" id="{92429841-CFF6-A543-B233-F600B878EBE5}"/>
              </a:ext>
            </a:extLst>
          </p:cNvPr>
          <p:cNvSpPr/>
          <p:nvPr/>
        </p:nvSpPr>
        <p:spPr>
          <a:xfrm rot="5400000">
            <a:off x="8371742" y="966721"/>
            <a:ext cx="371564" cy="40668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24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神經網路的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output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1887" b="-1"/>
          <a:stretch/>
        </p:blipFill>
        <p:spPr>
          <a:xfrm>
            <a:off x="6096000" y="148735"/>
            <a:ext cx="4986975" cy="216258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92429841-CFF6-A543-B233-F600B878EBE5}"/>
              </a:ext>
            </a:extLst>
          </p:cNvPr>
          <p:cNvSpPr/>
          <p:nvPr/>
        </p:nvSpPr>
        <p:spPr>
          <a:xfrm rot="6963938">
            <a:off x="7938243" y="2529456"/>
            <a:ext cx="757404" cy="67441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D3F08-A1DD-3E42-ABB6-BA1B167ED07C}"/>
              </a:ext>
            </a:extLst>
          </p:cNvPr>
          <p:cNvSpPr txBox="1"/>
          <p:nvPr/>
        </p:nvSpPr>
        <p:spPr>
          <a:xfrm>
            <a:off x="173619" y="3355014"/>
            <a:ext cx="120183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[ 0.000029003  0.000000000  0.000000034  0.000000000  0.000000000  0.000000799  0.000000000  0.000000001  0.000000095  0.999970078]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[ 0.000001584  0.000000048  0.000005957  0.999978185  0.000000040  0.000001924  0.000000013  0.000000524  0.000003648  0.000007986]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[ 0.000001006  0.000000000  0.000000007  0.000000085  0.000000003  0.000000014  0.000002002  0.000000000  0.999996901  0.000000032]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[ 0.000000000  0.000006285  0.000000000  0.000000004  0.999993682  0.000000000  0.000000009  0.000000000  0.000000019  0.000000000]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[ 0.000000003  0.000000003  0.000000144  0.000002682  0.000000003  0.000000158  0.000000136  0.000000022  0.999996901  0.000000028]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  [ 0.000000000  0.000000317  0.999885559  0.000022774  0.000000004  0.000000020  0.000000000  0.000091093  0.000000033  0.000000169]</a:t>
            </a:r>
          </a:p>
          <a:p>
            <a:r>
              <a:rPr lang="en-US" sz="125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7E52BD3-3700-5B40-9A1E-F71DAF81B5FD}"/>
              </a:ext>
            </a:extLst>
          </p:cNvPr>
          <p:cNvGrpSpPr/>
          <p:nvPr/>
        </p:nvGrpSpPr>
        <p:grpSpPr>
          <a:xfrm>
            <a:off x="3784923" y="5297440"/>
            <a:ext cx="4622154" cy="913276"/>
            <a:chOff x="1810667" y="4785006"/>
            <a:chExt cx="5878509" cy="116151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0089468-4BC1-F34F-BE69-EF43A07A4D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10667" y="4785009"/>
              <a:ext cx="725945" cy="1161511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3DE8066-B709-B44A-AE97-B06345860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41180" y="4785008"/>
              <a:ext cx="725944" cy="1161511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C3DE4E9-C02F-3C4C-B8DF-4F25EB34F9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71693" y="4785007"/>
              <a:ext cx="725944" cy="1161511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BCD0176-1870-094F-AD12-1D6D8F5DE84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02206" y="4785007"/>
              <a:ext cx="725944" cy="116151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916A4E4-C0B2-4A43-8C43-EE6438519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32719" y="4785007"/>
              <a:ext cx="725944" cy="1161511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FBBF564-D42E-FC4C-9F85-1D9F1539B3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63232" y="4785006"/>
              <a:ext cx="725944" cy="11615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5353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DAC275-696E-F541-A852-1A6AA06185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猜猜看</a:t>
            </a:r>
            <a:endParaRPr 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0B2F94D-A835-634C-AD81-7CB1DC94C1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1251" y="3602038"/>
            <a:ext cx="10409498" cy="1655762"/>
          </a:xfrm>
        </p:spPr>
        <p:txBody>
          <a:bodyPr>
            <a:normAutofit/>
          </a:bodyPr>
          <a:lstStyle/>
          <a:p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單純建一個</a:t>
            </a:r>
            <a:r>
              <a:rPr lang="en-US" altLang="zh-CN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CNN</a:t>
            </a:r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模型需要幾行</a:t>
            </a:r>
            <a:r>
              <a:rPr lang="en-US" altLang="zh-CN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python</a:t>
            </a:r>
            <a:r>
              <a:rPr lang="zh-CN" altLang="en-US" sz="3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程式碼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C659CF-D1ED-D940-A7EB-EBAF6CC59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92" y="5403594"/>
            <a:ext cx="2767208" cy="11714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60DA4B-D89B-BB46-8A26-1F6F2C9D2E4D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15E14B-225C-2248-9B36-5E92A59EA35F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8EF655-E6AB-DD48-95A9-A0FA6CE9AE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3619" y="5850144"/>
            <a:ext cx="1525189" cy="4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28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DAC275-696E-F541-A852-1A6AA06185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DEMO</a:t>
            </a:r>
            <a:endParaRPr lang="en-US" sz="48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0B2F94D-A835-634C-AD81-7CB1DC94C1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C659CF-D1ED-D940-A7EB-EBAF6CC59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92" y="5403594"/>
            <a:ext cx="2767208" cy="117145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60DA4B-D89B-BB46-8A26-1F6F2C9D2E4D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15E14B-225C-2248-9B36-5E92A59EA35F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8EF655-E6AB-DD48-95A9-A0FA6CE9A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3619" y="5850144"/>
            <a:ext cx="1525189" cy="40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143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</p:spTree>
    <p:extLst>
      <p:ext uri="{BB962C8B-B14F-4D97-AF65-F5344CB8AC3E}">
        <p14:creationId xmlns:p14="http://schemas.microsoft.com/office/powerpoint/2010/main" val="1056128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6DBF-BB09-DC4E-A485-C8009F715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神經網路架構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0A73D6-2FB8-FD42-949F-D98282E879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811" b="-1"/>
          <a:stretch/>
        </p:blipFill>
        <p:spPr>
          <a:xfrm>
            <a:off x="5816600" y="250559"/>
            <a:ext cx="4620711" cy="635688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088ECC-CE7E-B54B-9DBA-5039CFD3ABD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2C7A02-FDAC-824A-8F07-BCBA941688D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616A8-1C37-7940-8C86-D5D475F3D4AB}"/>
              </a:ext>
            </a:extLst>
          </p:cNvPr>
          <p:cNvSpPr txBox="1"/>
          <p:nvPr/>
        </p:nvSpPr>
        <p:spPr>
          <a:xfrm>
            <a:off x="1041400" y="2122480"/>
            <a:ext cx="4102100" cy="279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卷積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(convolute)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池化</a:t>
            </a: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(pooling)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dropout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flatten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dense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AAE95FE-2B44-1B46-A6C6-C4417C217D96}"/>
              </a:ext>
            </a:extLst>
          </p:cNvPr>
          <p:cNvSpPr/>
          <p:nvPr/>
        </p:nvSpPr>
        <p:spPr>
          <a:xfrm>
            <a:off x="5472655" y="187960"/>
            <a:ext cx="5308600" cy="150272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FF5094-2E75-5A45-85CA-51C3EE590354}"/>
              </a:ext>
            </a:extLst>
          </p:cNvPr>
          <p:cNvSpPr/>
          <p:nvPr/>
        </p:nvSpPr>
        <p:spPr>
          <a:xfrm flipV="1">
            <a:off x="1041400" y="2122480"/>
            <a:ext cx="2946400" cy="64612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46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85642-A39B-C040-A32F-A93C0F3B6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什麼是卷積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9D0E2B-97D6-C146-BC8D-0A4A1C1FE1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62362" y="1825625"/>
            <a:ext cx="6267275" cy="4351338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240B11-D2AF-744A-9D41-D5C467B83006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42A158-159A-BF49-9558-7A47D9CD21DA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66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10BD-FBF1-8446-A9D6-B776F510E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895F25-1EA5-E44F-82B8-8FA9A00CEA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8" y="0"/>
            <a:ext cx="10972804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C0E9DD-D15C-A84D-A360-1000F5E1DD3D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F95961-3D73-2B46-A5FB-FF2F203B6C38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538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B8AB-9278-E84E-A10A-1E5846205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184800-EB2D-764B-B2B4-8AD2D2626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1" y="0"/>
            <a:ext cx="10972798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95B64D-FB82-C940-895C-A4C9595C285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43FF5B-1B58-A949-88F6-4D570B5E356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7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B8AB-9278-E84E-A10A-1E5846205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動畫示意圖</a:t>
            </a:r>
            <a:endParaRPr 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95B64D-FB82-C940-895C-A4C9595C285B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43FF5B-1B58-A949-88F6-4D570B5E356B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683B5E-458D-6B4C-987E-83A711C9B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7923" y="1548896"/>
            <a:ext cx="6585926" cy="4807976"/>
          </a:xfrm>
        </p:spPr>
      </p:pic>
    </p:spTree>
    <p:extLst>
      <p:ext uri="{BB962C8B-B14F-4D97-AF65-F5344CB8AC3E}">
        <p14:creationId xmlns:p14="http://schemas.microsoft.com/office/powerpoint/2010/main" val="2217901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132C4-4B42-3D4D-B416-0172A7C00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用處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DF0B63-7825-D14C-B4AB-11342F99BD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57C7971-458A-8641-A1BE-54D4050187F7}"/>
              </a:ext>
            </a:extLst>
          </p:cNvPr>
          <p:cNvSpPr/>
          <p:nvPr/>
        </p:nvSpPr>
        <p:spPr>
          <a:xfrm>
            <a:off x="0" y="0"/>
            <a:ext cx="12192000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ECD9AB-E7EE-FB4B-B768-C5A491295780}"/>
              </a:ext>
            </a:extLst>
          </p:cNvPr>
          <p:cNvSpPr/>
          <p:nvPr/>
        </p:nvSpPr>
        <p:spPr>
          <a:xfrm>
            <a:off x="0" y="6720840"/>
            <a:ext cx="12192000" cy="137160"/>
          </a:xfrm>
          <a:prstGeom prst="rect">
            <a:avLst/>
          </a:prstGeom>
          <a:solidFill>
            <a:srgbClr val="E50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779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745</TotalTime>
  <Words>427</Words>
  <Application>Microsoft Macintosh PowerPoint</Application>
  <PresentationFormat>Widescreen</PresentationFormat>
  <Paragraphs>105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等线</vt:lpstr>
      <vt:lpstr>Microsoft JhengHei</vt:lpstr>
      <vt:lpstr>新細明體</vt:lpstr>
      <vt:lpstr>Arial</vt:lpstr>
      <vt:lpstr>Calibri</vt:lpstr>
      <vt:lpstr>Calibri Light</vt:lpstr>
      <vt:lpstr>Consolas</vt:lpstr>
      <vt:lpstr>Office Theme</vt:lpstr>
      <vt:lpstr>訓練CNN辨識選課系統驗證碼</vt:lpstr>
      <vt:lpstr>安裝dependencies</vt:lpstr>
      <vt:lpstr>神經網路架構</vt:lpstr>
      <vt:lpstr>神經網路架構</vt:lpstr>
      <vt:lpstr>什麼是卷積</vt:lpstr>
      <vt:lpstr>PowerPoint Presentation</vt:lpstr>
      <vt:lpstr>PowerPoint Presentation</vt:lpstr>
      <vt:lpstr>動畫示意圖</vt:lpstr>
      <vt:lpstr>用處?</vt:lpstr>
      <vt:lpstr>使用不同的filter過濾出不同的特徵</vt:lpstr>
      <vt:lpstr>神經網路架構</vt:lpstr>
      <vt:lpstr>什麼是池化</vt:lpstr>
      <vt:lpstr>神經網路架構</vt:lpstr>
      <vt:lpstr>什麼是dropout</vt:lpstr>
      <vt:lpstr>神經網路架構</vt:lpstr>
      <vt:lpstr>什麼是flatten</vt:lpstr>
      <vt:lpstr>神經網路架構</vt:lpstr>
      <vt:lpstr>什麼是dense</vt:lpstr>
      <vt:lpstr>神經網路架構</vt:lpstr>
      <vt:lpstr>還是太抽象? 來個比較立體的概念圖</vt:lpstr>
      <vt:lpstr>model講完了。我們的input data呢?</vt:lpstr>
      <vt:lpstr>model講完了。我們的input data呢?</vt:lpstr>
      <vt:lpstr>model講完了。我們的input data呢?</vt:lpstr>
      <vt:lpstr>丟入神經網路</vt:lpstr>
      <vt:lpstr>神經網路的output</vt:lpstr>
      <vt:lpstr>猜猜看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</dc:title>
  <dc:creator>Microsoft Office User</dc:creator>
  <cp:lastModifiedBy>Microsoft Office User</cp:lastModifiedBy>
  <cp:revision>214</cp:revision>
  <cp:lastPrinted>2019-09-17T14:59:48Z</cp:lastPrinted>
  <dcterms:created xsi:type="dcterms:W3CDTF">2019-09-17T07:23:10Z</dcterms:created>
  <dcterms:modified xsi:type="dcterms:W3CDTF">2019-09-25T05:48:18Z</dcterms:modified>
</cp:coreProperties>
</file>

<file path=docProps/thumbnail.jpeg>
</file>